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7199313" cy="93599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E0B4"/>
    <a:srgbClr val="FF0000"/>
    <a:srgbClr val="FFE699"/>
    <a:srgbClr val="FFFF66"/>
    <a:srgbClr val="FF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15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531818"/>
            <a:ext cx="6119416" cy="3258632"/>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4916115"/>
            <a:ext cx="5399485" cy="2259809"/>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3960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05319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498328"/>
            <a:ext cx="1552352" cy="79320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498328"/>
            <a:ext cx="4567064" cy="79320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07564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88676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333478"/>
            <a:ext cx="6209407" cy="3893458"/>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263769"/>
            <a:ext cx="6209407" cy="2047477"/>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17170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491640"/>
            <a:ext cx="3059708" cy="59387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491640"/>
            <a:ext cx="3059708" cy="59387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15750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498330"/>
            <a:ext cx="6209407" cy="180914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294476"/>
            <a:ext cx="3045646" cy="112448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418964"/>
            <a:ext cx="3045646" cy="50287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294476"/>
            <a:ext cx="3060646" cy="112448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418964"/>
            <a:ext cx="3060646" cy="50287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24496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222608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330697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23993"/>
            <a:ext cx="2321966" cy="2183977"/>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347654"/>
            <a:ext cx="3644652" cy="6651596"/>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2807970"/>
            <a:ext cx="2321966" cy="5202112"/>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19465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23993"/>
            <a:ext cx="2321966" cy="2183977"/>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347654"/>
            <a:ext cx="3644652" cy="6651596"/>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495890" y="2807970"/>
            <a:ext cx="2321966" cy="5202112"/>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342806F-1BCD-4515-ABB4-7BACA0E094B6}"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912720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498330"/>
            <a:ext cx="6209407" cy="180914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491640"/>
            <a:ext cx="6209407" cy="593877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8675243"/>
            <a:ext cx="1619845" cy="498328"/>
          </a:xfrm>
          <a:prstGeom prst="rect">
            <a:avLst/>
          </a:prstGeom>
        </p:spPr>
        <p:txBody>
          <a:bodyPr vert="horz" lIns="91440" tIns="45720" rIns="91440" bIns="45720" rtlCol="0" anchor="ctr"/>
          <a:lstStyle>
            <a:lvl1pPr algn="l">
              <a:defRPr sz="945">
                <a:solidFill>
                  <a:schemeClr val="tx1">
                    <a:tint val="75000"/>
                  </a:schemeClr>
                </a:solidFill>
              </a:defRPr>
            </a:lvl1pPr>
          </a:lstStyle>
          <a:p>
            <a:fld id="{D342806F-1BCD-4515-ABB4-7BACA0E094B6}" type="datetimeFigureOut">
              <a:rPr kumimoji="1" lang="ja-JP" altLang="en-US" smtClean="0"/>
              <a:t>2025/9/8</a:t>
            </a:fld>
            <a:endParaRPr kumimoji="1" lang="ja-JP" altLang="en-US"/>
          </a:p>
        </p:txBody>
      </p:sp>
      <p:sp>
        <p:nvSpPr>
          <p:cNvPr id="5" name="Footer Placeholder 4"/>
          <p:cNvSpPr>
            <a:spLocks noGrp="1"/>
          </p:cNvSpPr>
          <p:nvPr>
            <p:ph type="ftr" sz="quarter" idx="3"/>
          </p:nvPr>
        </p:nvSpPr>
        <p:spPr>
          <a:xfrm>
            <a:off x="2384773" y="8675243"/>
            <a:ext cx="2429768" cy="498328"/>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8675243"/>
            <a:ext cx="1619845" cy="498328"/>
          </a:xfrm>
          <a:prstGeom prst="rect">
            <a:avLst/>
          </a:prstGeom>
        </p:spPr>
        <p:txBody>
          <a:bodyPr vert="horz" lIns="91440" tIns="45720" rIns="91440" bIns="45720" rtlCol="0" anchor="ctr"/>
          <a:lstStyle>
            <a:lvl1pPr algn="r">
              <a:defRPr sz="945">
                <a:solidFill>
                  <a:schemeClr val="tx1">
                    <a:tint val="75000"/>
                  </a:schemeClr>
                </a:solidFill>
              </a:defRPr>
            </a:lvl1pPr>
          </a:lstStyle>
          <a:p>
            <a:fld id="{8BBDAD7B-6135-4818-9EA6-255F5BC2B08E}" type="slidenum">
              <a:rPr kumimoji="1" lang="ja-JP" altLang="en-US" smtClean="0"/>
              <a:t>‹#›</a:t>
            </a:fld>
            <a:endParaRPr kumimoji="1" lang="ja-JP" altLang="en-US"/>
          </a:p>
        </p:txBody>
      </p:sp>
    </p:spTree>
    <p:extLst>
      <p:ext uri="{BB962C8B-B14F-4D97-AF65-F5344CB8AC3E}">
        <p14:creationId xmlns:p14="http://schemas.microsoft.com/office/powerpoint/2010/main" val="15621861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378" y="1965451"/>
            <a:ext cx="3419428" cy="3419428"/>
          </a:xfrm>
          <a:prstGeom prst="rect">
            <a:avLst/>
          </a:prstGeom>
        </p:spPr>
      </p:pic>
      <p:sp>
        <p:nvSpPr>
          <p:cNvPr id="2" name="タイトル 1"/>
          <p:cNvSpPr>
            <a:spLocks noGrp="1"/>
          </p:cNvSpPr>
          <p:nvPr>
            <p:ph type="ctrTitle"/>
          </p:nvPr>
        </p:nvSpPr>
        <p:spPr>
          <a:xfrm>
            <a:off x="1139098" y="7161856"/>
            <a:ext cx="5143500" cy="1709095"/>
          </a:xfrm>
        </p:spPr>
        <p:txBody>
          <a:bodyPr>
            <a:noAutofit/>
          </a:bodyPr>
          <a:lstStyle/>
          <a:p>
            <a:pPr algn="l"/>
            <a:r>
              <a:rPr lang="ja-JP" altLang="en-US" sz="1350" b="1" dirty="0">
                <a:latin typeface="ＭＳ ゴシック" panose="020B0609070205080204" pitchFamily="49" charset="-128"/>
                <a:ea typeface="ＭＳ ゴシック" panose="020B0609070205080204" pitchFamily="49" charset="-128"/>
              </a:rPr>
              <a:t>◇このリーフレットの用語の意味</a:t>
            </a:r>
            <a:br>
              <a:rPr lang="en-US" altLang="ja-JP" sz="1350" b="1" dirty="0">
                <a:latin typeface="ＭＳ ゴシック" panose="020B0609070205080204" pitchFamily="49" charset="-128"/>
                <a:ea typeface="ＭＳ ゴシック" panose="020B0609070205080204" pitchFamily="49" charset="-128"/>
              </a:rPr>
            </a:br>
            <a:r>
              <a:rPr lang="ja-JP" altLang="en-US" sz="1350" b="1" dirty="0">
                <a:latin typeface="ＭＳ ゴシック" panose="020B0609070205080204" pitchFamily="49" charset="-128"/>
                <a:ea typeface="ＭＳ ゴシック" panose="020B0609070205080204" pitchFamily="49" charset="-128"/>
              </a:rPr>
              <a:t>［土砂等］土砂及び土砂に混入し又は付着したもの</a:t>
            </a:r>
            <a:br>
              <a:rPr lang="en-US" altLang="ja-JP" sz="1350" b="1" dirty="0">
                <a:latin typeface="ＭＳ ゴシック" panose="020B0609070205080204" pitchFamily="49" charset="-128"/>
                <a:ea typeface="ＭＳ ゴシック" panose="020B0609070205080204" pitchFamily="49" charset="-128"/>
              </a:rPr>
            </a:br>
            <a:br>
              <a:rPr lang="en-US" altLang="ja-JP" sz="1350" b="1" dirty="0">
                <a:latin typeface="ＭＳ ゴシック" panose="020B0609070205080204" pitchFamily="49" charset="-128"/>
                <a:ea typeface="ＭＳ ゴシック" panose="020B0609070205080204" pitchFamily="49" charset="-128"/>
              </a:rPr>
            </a:br>
            <a:r>
              <a:rPr lang="ja-JP" altLang="en-US" sz="1350" b="1" dirty="0">
                <a:latin typeface="ＭＳ ゴシック" panose="020B0609070205080204" pitchFamily="49" charset="-128"/>
                <a:ea typeface="ＭＳ ゴシック" panose="020B0609070205080204" pitchFamily="49" charset="-128"/>
              </a:rPr>
              <a:t>［埋立て等］土地の埋立て、盛土、その他の土砂等の堆積</a:t>
            </a:r>
            <a:br>
              <a:rPr lang="en-US" altLang="ja-JP" sz="1350" b="1" dirty="0">
                <a:latin typeface="ＭＳ ゴシック" panose="020B0609070205080204" pitchFamily="49" charset="-128"/>
                <a:ea typeface="ＭＳ ゴシック" panose="020B0609070205080204" pitchFamily="49" charset="-128"/>
              </a:rPr>
            </a:br>
            <a:br>
              <a:rPr lang="en-US" altLang="ja-JP" sz="1350" b="1" dirty="0">
                <a:latin typeface="ＭＳ ゴシック" panose="020B0609070205080204" pitchFamily="49" charset="-128"/>
                <a:ea typeface="ＭＳ ゴシック" panose="020B0609070205080204" pitchFamily="49" charset="-128"/>
              </a:rPr>
            </a:br>
            <a:r>
              <a:rPr lang="ja-JP" altLang="en-US" sz="1350" b="1" dirty="0">
                <a:latin typeface="ＭＳ ゴシック" panose="020B0609070205080204" pitchFamily="49" charset="-128"/>
                <a:ea typeface="ＭＳ ゴシック" panose="020B0609070205080204" pitchFamily="49" charset="-128"/>
              </a:rPr>
              <a:t>［小規模埋立等事業］土砂等による埋立て等を行う区域以外の場所から排出され、又は採取された土砂等による埋立て等を行う事業であって、その区域の面積が</a:t>
            </a:r>
            <a:r>
              <a:rPr lang="en-US" altLang="ja-JP" sz="1350" b="1" dirty="0">
                <a:latin typeface="ＭＳ ゴシック" panose="020B0609070205080204" pitchFamily="49" charset="-128"/>
                <a:ea typeface="ＭＳ ゴシック" panose="020B0609070205080204" pitchFamily="49" charset="-128"/>
              </a:rPr>
              <a:t>500</a:t>
            </a:r>
            <a:r>
              <a:rPr lang="ja-JP" altLang="en-US" sz="1350" b="1" dirty="0">
                <a:latin typeface="ＭＳ ゴシック" panose="020B0609070205080204" pitchFamily="49" charset="-128"/>
                <a:ea typeface="ＭＳ ゴシック" panose="020B0609070205080204" pitchFamily="49" charset="-128"/>
              </a:rPr>
              <a:t>㎡以上</a:t>
            </a:r>
            <a:r>
              <a:rPr lang="en-US" altLang="ja-JP" sz="1350" b="1" dirty="0">
                <a:latin typeface="ＭＳ ゴシック" panose="020B0609070205080204" pitchFamily="49" charset="-128"/>
                <a:ea typeface="ＭＳ ゴシック" panose="020B0609070205080204" pitchFamily="49" charset="-128"/>
              </a:rPr>
              <a:t>3,000</a:t>
            </a:r>
            <a:r>
              <a:rPr lang="ja-JP" altLang="en-US" sz="1350" b="1" dirty="0">
                <a:latin typeface="ＭＳ ゴシック" panose="020B0609070205080204" pitchFamily="49" charset="-128"/>
                <a:ea typeface="ＭＳ ゴシック" panose="020B0609070205080204" pitchFamily="49" charset="-128"/>
              </a:rPr>
              <a:t>㎡未満であるもの</a:t>
            </a:r>
          </a:p>
        </p:txBody>
      </p:sp>
      <p:sp>
        <p:nvSpPr>
          <p:cNvPr id="4" name="正方形/長方形 3"/>
          <p:cNvSpPr/>
          <p:nvPr/>
        </p:nvSpPr>
        <p:spPr>
          <a:xfrm>
            <a:off x="1038584" y="821637"/>
            <a:ext cx="5344531" cy="1090684"/>
          </a:xfrm>
          <a:prstGeom prst="rect">
            <a:avLst/>
          </a:prstGeom>
          <a:pattFill prst="pct50">
            <a:fgClr>
              <a:schemeClr val="accent6">
                <a:lumMod val="60000"/>
                <a:lumOff val="40000"/>
              </a:schemeClr>
            </a:fgClr>
            <a:bgClr>
              <a:schemeClr val="bg1"/>
            </a:bgClr>
          </a:pattFill>
        </p:spPr>
        <p:txBody>
          <a:bodyPr wrap="square" lIns="51435" tIns="25718" rIns="51435" bIns="25718">
            <a:spAutoFit/>
          </a:bodyPr>
          <a:lstStyle/>
          <a:p>
            <a:pPr algn="ctr"/>
            <a:r>
              <a:rPr lang="ja-JP" altLang="en-US" sz="2250" b="1" dirty="0">
                <a:ln w="10160">
                  <a:noFill/>
                  <a:prstDash val="solid"/>
                </a:ln>
                <a:solidFill>
                  <a:schemeClr val="accent5">
                    <a:lumMod val="75000"/>
                  </a:schemeClr>
                </a:solidFill>
                <a:effectLst>
                  <a:outerShdw blurRad="38100" dist="22860" dir="5400000" algn="tl" rotWithShape="0">
                    <a:srgbClr val="000000">
                      <a:alpha val="30000"/>
                    </a:srgbClr>
                  </a:outerShdw>
                </a:effectLst>
              </a:rPr>
              <a:t>榛東村土砂等による埋立て等の規制</a:t>
            </a:r>
            <a:endParaRPr lang="en-US" altLang="ja-JP" sz="2250"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pPr algn="ctr"/>
            <a:r>
              <a:rPr lang="ja-JP" altLang="en-US" sz="2250" b="1" dirty="0">
                <a:ln w="10160">
                  <a:noFill/>
                  <a:prstDash val="solid"/>
                </a:ln>
                <a:solidFill>
                  <a:schemeClr val="accent5">
                    <a:lumMod val="75000"/>
                  </a:schemeClr>
                </a:solidFill>
                <a:effectLst>
                  <a:outerShdw blurRad="38100" dist="22860" dir="5400000" algn="tl" rotWithShape="0">
                    <a:srgbClr val="000000">
                      <a:alpha val="30000"/>
                    </a:srgbClr>
                  </a:outerShdw>
                </a:effectLst>
              </a:rPr>
              <a:t>に関する条例のあらまし</a:t>
            </a:r>
            <a:endParaRPr lang="en-US" altLang="ja-JP" sz="2250"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pPr algn="ctr"/>
            <a:r>
              <a:rPr lang="ja-JP" altLang="en-US" sz="2250" b="1" dirty="0">
                <a:ln w="10160">
                  <a:noFill/>
                  <a:prstDash val="solid"/>
                </a:ln>
                <a:effectLst>
                  <a:outerShdw blurRad="38100" dist="22860" dir="5400000" algn="tl" rotWithShape="0">
                    <a:srgbClr val="000000">
                      <a:alpha val="30000"/>
                    </a:srgbClr>
                  </a:outerShdw>
                </a:effectLst>
              </a:rPr>
              <a:t>（令和７年８月７日改正）</a:t>
            </a:r>
          </a:p>
        </p:txBody>
      </p:sp>
      <p:sp>
        <p:nvSpPr>
          <p:cNvPr id="5" name="正方形/長方形 4"/>
          <p:cNvSpPr/>
          <p:nvPr/>
        </p:nvSpPr>
        <p:spPr>
          <a:xfrm>
            <a:off x="1038584" y="5210128"/>
            <a:ext cx="5489964" cy="1590821"/>
          </a:xfrm>
          <a:prstGeom prst="rect">
            <a:avLst/>
          </a:prstGeom>
          <a:noFill/>
          <a:ln>
            <a:noFill/>
          </a:ln>
        </p:spPr>
        <p:txBody>
          <a:bodyPr wrap="none" lIns="51435" tIns="25718" rIns="51435" bIns="25718">
            <a:spAutoFit/>
          </a:bodyPr>
          <a:lstStyle/>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◎有害な物質で汚染されている土砂等による</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　埋立て等を禁止します。</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◎面積が</a:t>
            </a:r>
            <a:r>
              <a:rPr lang="en-US" altLang="ja-JP" sz="2000" b="1" dirty="0">
                <a:ln w="10160">
                  <a:noFill/>
                  <a:prstDash val="solid"/>
                </a:ln>
                <a:solidFill>
                  <a:srgbClr val="FF0000"/>
                </a:solidFill>
                <a:effectLst>
                  <a:outerShdw blurRad="38100" dist="22860" dir="5400000" algn="tl" rotWithShape="0">
                    <a:srgbClr val="000000">
                      <a:alpha val="30000"/>
                    </a:srgbClr>
                  </a:outerShdw>
                </a:effectLst>
              </a:rPr>
              <a:t>500</a:t>
            </a:r>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㎡以上</a:t>
            </a:r>
            <a:r>
              <a:rPr lang="en-US" altLang="ja-JP" sz="2000" b="1" dirty="0">
                <a:ln w="10160">
                  <a:noFill/>
                  <a:prstDash val="solid"/>
                </a:ln>
                <a:solidFill>
                  <a:srgbClr val="FF0000"/>
                </a:solidFill>
                <a:effectLst>
                  <a:outerShdw blurRad="38100" dist="22860" dir="5400000" algn="tl" rotWithShape="0">
                    <a:srgbClr val="000000">
                      <a:alpha val="30000"/>
                    </a:srgbClr>
                  </a:outerShdw>
                </a:effectLst>
              </a:rPr>
              <a:t>3,000</a:t>
            </a:r>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㎡未満の埋立て等を</a:t>
            </a:r>
            <a:endParaRPr lang="en-US" altLang="ja-JP" sz="2000" b="1" dirty="0">
              <a:ln w="10160">
                <a:noFill/>
                <a:prstDash val="solid"/>
              </a:ln>
              <a:solidFill>
                <a:srgbClr val="FF0000"/>
              </a:solidFill>
              <a:effectLst>
                <a:outerShdw blurRad="38100" dist="22860" dir="5400000" algn="tl" rotWithShape="0">
                  <a:srgbClr val="000000">
                    <a:alpha val="30000"/>
                  </a:srgbClr>
                </a:outerShdw>
              </a:effectLst>
            </a:endParaRPr>
          </a:p>
          <a:p>
            <a:r>
              <a:rPr lang="ja-JP" altLang="en-US" sz="2000" b="1" dirty="0">
                <a:ln w="10160">
                  <a:noFill/>
                  <a:prstDash val="solid"/>
                </a:ln>
                <a:solidFill>
                  <a:srgbClr val="FF0000"/>
                </a:solidFill>
                <a:effectLst>
                  <a:outerShdw blurRad="38100" dist="22860" dir="5400000" algn="tl" rotWithShape="0">
                    <a:srgbClr val="000000">
                      <a:alpha val="30000"/>
                    </a:srgbClr>
                  </a:outerShdw>
                </a:effectLst>
              </a:rPr>
              <a:t>　行おうとするときは、村に届出が必要です。</a:t>
            </a:r>
          </a:p>
        </p:txBody>
      </p:sp>
      <p:sp>
        <p:nvSpPr>
          <p:cNvPr id="7" name="角丸四角形吹き出し 6"/>
          <p:cNvSpPr/>
          <p:nvPr/>
        </p:nvSpPr>
        <p:spPr>
          <a:xfrm>
            <a:off x="3558448" y="2320600"/>
            <a:ext cx="3108379" cy="1460825"/>
          </a:xfrm>
          <a:prstGeom prst="wedgeRoundRectCallout">
            <a:avLst>
              <a:gd name="adj1" fmla="val -73034"/>
              <a:gd name="adj2" fmla="val -1449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土砂等による埋め立て等を行う場合は、村に</a:t>
            </a:r>
            <a:r>
              <a:rPr kumimoji="1" lang="ja-JP" altLang="en-US" b="1" dirty="0">
                <a:solidFill>
                  <a:srgbClr val="FF0000"/>
                </a:solidFill>
                <a:latin typeface="HG丸ｺﾞｼｯｸM-PRO" panose="020F0600000000000000" pitchFamily="50" charset="-128"/>
                <a:ea typeface="HG丸ｺﾞｼｯｸM-PRO" panose="020F0600000000000000" pitchFamily="50" charset="-128"/>
              </a:rPr>
              <a:t>届出</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が必要です。</a:t>
            </a:r>
          </a:p>
        </p:txBody>
      </p:sp>
    </p:spTree>
    <p:extLst>
      <p:ext uri="{BB962C8B-B14F-4D97-AF65-F5344CB8AC3E}">
        <p14:creationId xmlns:p14="http://schemas.microsoft.com/office/powerpoint/2010/main" val="84502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タイトル 1"/>
          <p:cNvSpPr txBox="1">
            <a:spLocks/>
          </p:cNvSpPr>
          <p:nvPr/>
        </p:nvSpPr>
        <p:spPr>
          <a:xfrm>
            <a:off x="699337" y="741357"/>
            <a:ext cx="6039645" cy="101682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群馬県では令和７年５月２６日から宅地造成及び特定盛土等規制法（盛土規制法）の運用が開始されることに合わせて、群馬県土砂等による埋立て等の規制に関する</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条例を改正しました。</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それに伴い、榛東村土砂等による埋立て等の規制に関する条例も同様に改正し、</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盛土規制法と重複する関連条項を整理し、許可制から届出制に移行しました。</a:t>
            </a:r>
          </a:p>
        </p:txBody>
      </p:sp>
      <p:sp>
        <p:nvSpPr>
          <p:cNvPr id="8" name="タイトル 1"/>
          <p:cNvSpPr txBox="1">
            <a:spLocks/>
          </p:cNvSpPr>
          <p:nvPr/>
        </p:nvSpPr>
        <p:spPr>
          <a:xfrm>
            <a:off x="718342" y="2373614"/>
            <a:ext cx="5143500" cy="457873"/>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面積が</a:t>
            </a:r>
            <a:r>
              <a:rPr lang="en-US" altLang="ja-JP" sz="1200" b="1" dirty="0">
                <a:latin typeface="ＭＳ ゴシック" panose="020B0609070205080204" pitchFamily="49" charset="-128"/>
                <a:ea typeface="ＭＳ ゴシック" panose="020B0609070205080204" pitchFamily="49" charset="-128"/>
              </a:rPr>
              <a:t>500</a:t>
            </a:r>
            <a:r>
              <a:rPr lang="ja-JP" altLang="en-US" sz="1200" b="1" dirty="0">
                <a:latin typeface="ＭＳ ゴシック" panose="020B0609070205080204" pitchFamily="49" charset="-128"/>
                <a:ea typeface="ＭＳ ゴシック" panose="020B0609070205080204" pitchFamily="49" charset="-128"/>
              </a:rPr>
              <a:t>㎡以上</a:t>
            </a:r>
            <a:r>
              <a:rPr lang="en-US" altLang="ja-JP" sz="1200" b="1" dirty="0">
                <a:latin typeface="ＭＳ ゴシック" panose="020B0609070205080204" pitchFamily="49" charset="-128"/>
                <a:ea typeface="ＭＳ ゴシック" panose="020B0609070205080204" pitchFamily="49" charset="-128"/>
              </a:rPr>
              <a:t>3,000</a:t>
            </a:r>
            <a:r>
              <a:rPr lang="ja-JP" altLang="en-US" sz="1200" b="1" dirty="0">
                <a:latin typeface="ＭＳ ゴシック" panose="020B0609070205080204" pitchFamily="49" charset="-128"/>
                <a:ea typeface="ＭＳ ゴシック" panose="020B0609070205080204" pitchFamily="49" charset="-128"/>
              </a:rPr>
              <a:t>㎡未満の土砂等による埋め立て等を行う場合、原則として村への届出が必要となります。</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例外規定があります。</a:t>
            </a:r>
          </a:p>
        </p:txBody>
      </p:sp>
      <p:sp>
        <p:nvSpPr>
          <p:cNvPr id="3" name="角丸四角形 2"/>
          <p:cNvSpPr/>
          <p:nvPr/>
        </p:nvSpPr>
        <p:spPr>
          <a:xfrm>
            <a:off x="718342" y="317586"/>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１　条例制定の背景</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10" name="角丸四角形 9"/>
          <p:cNvSpPr/>
          <p:nvPr/>
        </p:nvSpPr>
        <p:spPr>
          <a:xfrm>
            <a:off x="718342" y="1861996"/>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２　届出が必要な埋立て等とは？</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11" name="角丸四角形 10"/>
          <p:cNvSpPr/>
          <p:nvPr/>
        </p:nvSpPr>
        <p:spPr>
          <a:xfrm>
            <a:off x="751681" y="2919279"/>
            <a:ext cx="5938840" cy="466725"/>
          </a:xfrm>
          <a:prstGeom prst="roundRect">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土砂等による埋立て等</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12" name="角丸四角形 11"/>
          <p:cNvSpPr/>
          <p:nvPr/>
        </p:nvSpPr>
        <p:spPr>
          <a:xfrm>
            <a:off x="4754564" y="4109698"/>
            <a:ext cx="1876426" cy="1026786"/>
          </a:xfrm>
          <a:prstGeom prst="roundRect">
            <a:avLst/>
          </a:prstGeom>
          <a:solidFill>
            <a:srgbClr val="FFFF66"/>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3,000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㎡以上の</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埋立て等</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（埋立等事業）</a:t>
            </a:r>
            <a:endParaRPr lang="en-US" altLang="ja-JP"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3" name="角丸四角形 12"/>
          <p:cNvSpPr/>
          <p:nvPr/>
        </p:nvSpPr>
        <p:spPr>
          <a:xfrm>
            <a:off x="2373941" y="4120365"/>
            <a:ext cx="2305051" cy="1016119"/>
          </a:xfrm>
          <a:prstGeom prst="roundRect">
            <a:avLst/>
          </a:prstGeom>
          <a:solidFill>
            <a:srgbClr val="FF6600"/>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500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㎡以上</a:t>
            </a: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3,000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㎡未満の埋立て等</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sz="15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（小規模埋立等事業）</a:t>
            </a:r>
            <a:endParaRPr lang="en-US" altLang="ja-JP" sz="15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4" name="角丸四角形 13"/>
          <p:cNvSpPr/>
          <p:nvPr/>
        </p:nvSpPr>
        <p:spPr>
          <a:xfrm>
            <a:off x="707692" y="4120365"/>
            <a:ext cx="1590677" cy="1016827"/>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500</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㎡未満の</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埋立て等</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4" name="下矢印 3"/>
          <p:cNvSpPr/>
          <p:nvPr/>
        </p:nvSpPr>
        <p:spPr>
          <a:xfrm>
            <a:off x="3232942" y="3473796"/>
            <a:ext cx="733425" cy="51281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a:off x="1235850" y="3498333"/>
            <a:ext cx="733425" cy="50819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5326063" y="3510364"/>
            <a:ext cx="733425" cy="50445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1235850" y="5235213"/>
            <a:ext cx="733425" cy="5480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3232942" y="5235213"/>
            <a:ext cx="733425" cy="5480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5326062" y="5231362"/>
            <a:ext cx="733425" cy="54802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751681" y="5871553"/>
            <a:ext cx="1590677" cy="684082"/>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届出不要</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1" name="角丸四角形 20"/>
          <p:cNvSpPr/>
          <p:nvPr/>
        </p:nvSpPr>
        <p:spPr>
          <a:xfrm>
            <a:off x="2401887" y="5881962"/>
            <a:ext cx="2305050" cy="684083"/>
          </a:xfrm>
          <a:prstGeom prst="roundRect">
            <a:avLst/>
          </a:prstGeom>
          <a:solidFill>
            <a:srgbClr val="FF6600"/>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届出必要</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榛東村</a:t>
            </a: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2" name="角丸四角形 21"/>
          <p:cNvSpPr/>
          <p:nvPr/>
        </p:nvSpPr>
        <p:spPr>
          <a:xfrm>
            <a:off x="4754561" y="5878728"/>
            <a:ext cx="1876426" cy="684083"/>
          </a:xfrm>
          <a:prstGeom prst="roundRect">
            <a:avLst/>
          </a:prstGeom>
          <a:solidFill>
            <a:srgbClr val="FFFF66"/>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届出必要</a:t>
            </a:r>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pPr algn="ct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r>
              <a:rPr lang="ja-JP" altLang="en-US"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群馬県</a:t>
            </a:r>
            <a:r>
              <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3" name="タイトル 1"/>
          <p:cNvSpPr txBox="1">
            <a:spLocks/>
          </p:cNvSpPr>
          <p:nvPr/>
        </p:nvSpPr>
        <p:spPr>
          <a:xfrm>
            <a:off x="751681" y="6986871"/>
            <a:ext cx="6154409" cy="206148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例外的に届出が不要なもの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○宅地造成その他事業の工程の一部において行う土砂等による埋立て等であって、</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当該事業を行う区域において、当該区域から排出され、又は採取された土砂等</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によるもの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○国、地方公共団体その他規則で定める者（土地改良法、土地区画整理法、高速道路</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株式会社法、独立行政法人通則法などの該当団体）が行う土砂等による埋立て等</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○他の法令又は条例の規定による許可その他の処分による埋立て等であって</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規則で定めるもの（採石法、砂利採取法、廃棄物の処理及び清掃に関する法律）</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○この条例若しくは法令等又はこれらに基づく命令その他の処分による義務の</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　履行に伴う土砂等による埋立て等</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○非常災害のために必要な応急措置として行う土砂等による埋立等</a:t>
            </a:r>
            <a:br>
              <a:rPr lang="en-US" altLang="ja-JP" sz="1200" b="1" dirty="0">
                <a:latin typeface="ＭＳ ゴシック" panose="020B0609070205080204" pitchFamily="49" charset="-128"/>
                <a:ea typeface="ＭＳ ゴシック" panose="020B0609070205080204" pitchFamily="49" charset="-128"/>
              </a:rPr>
            </a:br>
            <a:r>
              <a:rPr lang="ja-JP" altLang="en-US" sz="1200" b="1" dirty="0">
                <a:latin typeface="ＭＳ ゴシック" panose="020B0609070205080204" pitchFamily="49" charset="-128"/>
                <a:ea typeface="ＭＳ ゴシック" panose="020B0609070205080204" pitchFamily="49" charset="-128"/>
              </a:rPr>
              <a:t>○その他、規則で定める土砂等による埋立て等</a:t>
            </a:r>
            <a:br>
              <a:rPr lang="en-US" altLang="ja-JP" sz="1200" b="1" dirty="0">
                <a:latin typeface="ＭＳ ゴシック" panose="020B0609070205080204" pitchFamily="49" charset="-128"/>
                <a:ea typeface="ＭＳ ゴシック" panose="020B0609070205080204" pitchFamily="49" charset="-128"/>
              </a:rPr>
            </a:br>
            <a:endParaRPr lang="ja-JP" altLang="en-US" sz="12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48433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タイトル 1"/>
          <p:cNvSpPr txBox="1">
            <a:spLocks/>
          </p:cNvSpPr>
          <p:nvPr/>
        </p:nvSpPr>
        <p:spPr>
          <a:xfrm>
            <a:off x="2364997" y="882973"/>
            <a:ext cx="5381625" cy="466725"/>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latin typeface="ＭＳ ゴシック" panose="020B0609070205080204" pitchFamily="49" charset="-128"/>
                <a:ea typeface="ＭＳ ゴシック" panose="020B0609070205080204" pitchFamily="49" charset="-128"/>
              </a:rPr>
              <a:t>届出書（様式第２号）に関係書類を添付して提出してください。</a:t>
            </a:r>
            <a:endParaRPr lang="en-US" altLang="ja-JP" sz="1200" b="1" dirty="0">
              <a:latin typeface="ＭＳ ゴシック" panose="020B0609070205080204" pitchFamily="49" charset="-128"/>
              <a:ea typeface="ＭＳ ゴシック" panose="020B0609070205080204" pitchFamily="49" charset="-128"/>
            </a:endParaRPr>
          </a:p>
          <a:p>
            <a:pPr algn="l"/>
            <a:r>
              <a:rPr lang="en-US" altLang="ja-JP" sz="1200" b="1" dirty="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許可制は廃止となったため、手数料の納付は不要です。</a:t>
            </a:r>
          </a:p>
        </p:txBody>
      </p:sp>
      <p:sp>
        <p:nvSpPr>
          <p:cNvPr id="7" name="タイトル 1"/>
          <p:cNvSpPr txBox="1">
            <a:spLocks/>
          </p:cNvSpPr>
          <p:nvPr/>
        </p:nvSpPr>
        <p:spPr>
          <a:xfrm>
            <a:off x="2365627" y="3139282"/>
            <a:ext cx="5143500" cy="477620"/>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solidFill>
                  <a:srgbClr val="FF0000"/>
                </a:solidFill>
                <a:latin typeface="ＭＳ ゴシック" panose="020B0609070205080204" pitchFamily="49" charset="-128"/>
                <a:ea typeface="ＭＳ ゴシック" panose="020B0609070205080204" pitchFamily="49" charset="-128"/>
              </a:rPr>
              <a:t>搬出元</a:t>
            </a:r>
            <a:r>
              <a:rPr lang="ja-JP" altLang="en-US" sz="1200" b="1" dirty="0">
                <a:latin typeface="ＭＳ ゴシック" panose="020B0609070205080204" pitchFamily="49" charset="-128"/>
                <a:ea typeface="ＭＳ ゴシック" panose="020B0609070205080204" pitchFamily="49" charset="-128"/>
              </a:rPr>
              <a:t>で土壌検査を実施してください。</a:t>
            </a:r>
            <a:endParaRPr lang="en-US" altLang="ja-JP" sz="1200" b="1" dirty="0">
              <a:latin typeface="ＭＳ ゴシック" panose="020B0609070205080204" pitchFamily="49" charset="-128"/>
              <a:ea typeface="ＭＳ ゴシック" panose="020B0609070205080204" pitchFamily="49" charset="-128"/>
            </a:endParaRPr>
          </a:p>
          <a:p>
            <a:pPr algn="l"/>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環境測量士による土壌検査が必要となります。</a:t>
            </a:r>
            <a:endParaRPr lang="en-US" altLang="ja-JP" sz="1200" b="1" dirty="0">
              <a:latin typeface="ＭＳ ゴシック" panose="020B0609070205080204" pitchFamily="49" charset="-128"/>
              <a:ea typeface="ＭＳ ゴシック" panose="020B0609070205080204" pitchFamily="49" charset="-128"/>
            </a:endParaRPr>
          </a:p>
          <a:p>
            <a:pPr algn="l"/>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搬入前の土壌検査（試料採取）では、村職員の立ち会いは</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不要です。</a:t>
            </a:r>
          </a:p>
        </p:txBody>
      </p:sp>
      <p:sp>
        <p:nvSpPr>
          <p:cNvPr id="3" name="角丸四角形 2"/>
          <p:cNvSpPr/>
          <p:nvPr/>
        </p:nvSpPr>
        <p:spPr>
          <a:xfrm>
            <a:off x="340934" y="252356"/>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３　小規模埋立等事業の手続の流れ</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5" name="下矢印 14"/>
          <p:cNvSpPr/>
          <p:nvPr/>
        </p:nvSpPr>
        <p:spPr>
          <a:xfrm>
            <a:off x="860507" y="1405268"/>
            <a:ext cx="733425" cy="1454180"/>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タイトル 1"/>
          <p:cNvSpPr txBox="1">
            <a:spLocks/>
          </p:cNvSpPr>
          <p:nvPr/>
        </p:nvSpPr>
        <p:spPr>
          <a:xfrm>
            <a:off x="2364997" y="1637833"/>
            <a:ext cx="5369717" cy="1173666"/>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添付書類</a:t>
            </a:r>
            <a:r>
              <a:rPr lang="en-US" altLang="ja-JP" sz="1100" b="1" dirty="0">
                <a:latin typeface="ＭＳ ゴシック" panose="020B0609070205080204" pitchFamily="49" charset="-128"/>
                <a:ea typeface="ＭＳ ゴシック" panose="020B0609070205080204" pitchFamily="49" charset="-128"/>
              </a:rPr>
              <a:t>】</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○埋立等区域の位置を示す図面　　○埋立等区域の付近の見取図</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個人の場合</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届出者の住民票の写し　</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法人の場合</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法人の登記事項証明書及び役員全員の住民票の写し</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○埋立等区域の現況平面図、現況断面図及び面積計算書</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○埋立等区域の計画平面図、計画断面図及び面積計算書　</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○埋立等をする土砂等の予定容量計算書</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○２方向以上から撮影した土砂等埋立等区域の現況写真</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○その他村長が必要と認める書類（村から指示があった場合のみ）</a:t>
            </a:r>
            <a:endParaRPr lang="en-US" altLang="ja-JP" sz="1100" b="1" dirty="0">
              <a:latin typeface="ＭＳ ゴシック" panose="020B0609070205080204" pitchFamily="49" charset="-128"/>
              <a:ea typeface="ＭＳ ゴシック" panose="020B0609070205080204" pitchFamily="49" charset="-128"/>
            </a:endParaRPr>
          </a:p>
        </p:txBody>
      </p:sp>
      <p:sp>
        <p:nvSpPr>
          <p:cNvPr id="28" name="フローチャート: 代替処理 27"/>
          <p:cNvSpPr/>
          <p:nvPr/>
        </p:nvSpPr>
        <p:spPr>
          <a:xfrm>
            <a:off x="192504" y="909963"/>
            <a:ext cx="2069433" cy="466725"/>
          </a:xfrm>
          <a:prstGeom prst="flowChartAlternateProcess">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搬入計画届出</a:t>
            </a:r>
            <a:endParaRPr kumimoji="1" lang="en-US" altLang="ja-JP" b="1" dirty="0">
              <a:solidFill>
                <a:schemeClr val="tx1"/>
              </a:solidFill>
            </a:endParaRPr>
          </a:p>
        </p:txBody>
      </p:sp>
      <p:sp>
        <p:nvSpPr>
          <p:cNvPr id="29" name="フローチャート: 代替処理 28"/>
          <p:cNvSpPr/>
          <p:nvPr/>
        </p:nvSpPr>
        <p:spPr>
          <a:xfrm>
            <a:off x="192504" y="2885304"/>
            <a:ext cx="2069433" cy="466725"/>
          </a:xfrm>
          <a:prstGeom prst="flowChartAlternateProcess">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土壌検査（搬入前）</a:t>
            </a:r>
          </a:p>
        </p:txBody>
      </p:sp>
      <p:sp>
        <p:nvSpPr>
          <p:cNvPr id="30" name="フローチャート: 代替処理 29"/>
          <p:cNvSpPr/>
          <p:nvPr/>
        </p:nvSpPr>
        <p:spPr>
          <a:xfrm>
            <a:off x="192502" y="3946183"/>
            <a:ext cx="2069433" cy="449196"/>
          </a:xfrm>
          <a:prstGeom prst="flowChartAlternateProcess">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搬入事前届出</a:t>
            </a:r>
          </a:p>
        </p:txBody>
      </p:sp>
      <p:sp>
        <p:nvSpPr>
          <p:cNvPr id="31" name="フローチャート: 代替処理 30"/>
          <p:cNvSpPr/>
          <p:nvPr/>
        </p:nvSpPr>
        <p:spPr>
          <a:xfrm>
            <a:off x="192502" y="5149574"/>
            <a:ext cx="2069433" cy="466725"/>
          </a:xfrm>
          <a:prstGeom prst="flowChartAlternateProcess">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事業開始</a:t>
            </a:r>
          </a:p>
        </p:txBody>
      </p:sp>
      <p:sp>
        <p:nvSpPr>
          <p:cNvPr id="32" name="タイトル 1"/>
          <p:cNvSpPr txBox="1">
            <a:spLocks/>
          </p:cNvSpPr>
          <p:nvPr/>
        </p:nvSpPr>
        <p:spPr>
          <a:xfrm>
            <a:off x="2364997" y="4460458"/>
            <a:ext cx="5143500" cy="61551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latin typeface="ＭＳ ゴシック" panose="020B0609070205080204" pitchFamily="49" charset="-128"/>
                <a:ea typeface="ＭＳ ゴシック" panose="020B0609070205080204" pitchFamily="49" charset="-128"/>
              </a:rPr>
              <a:t>土砂等搬入届出書（様式第４号）に関係書類を添付し、土砂を搬入</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しようとする１０日前までに提出してください。</a:t>
            </a:r>
            <a:endParaRPr lang="en-US" altLang="ja-JP" sz="1200" b="1" dirty="0">
              <a:latin typeface="ＭＳ ゴシック" panose="020B0609070205080204" pitchFamily="49" charset="-128"/>
              <a:ea typeface="ＭＳ ゴシック" panose="020B0609070205080204" pitchFamily="49" charset="-128"/>
            </a:endParaRPr>
          </a:p>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添付書類</a:t>
            </a:r>
            <a:r>
              <a:rPr lang="en-US" altLang="ja-JP" sz="1100" b="1" dirty="0">
                <a:latin typeface="ＭＳ ゴシック" panose="020B0609070205080204" pitchFamily="49" charset="-128"/>
                <a:ea typeface="ＭＳ ゴシック" panose="020B0609070205080204" pitchFamily="49" charset="-128"/>
              </a:rPr>
              <a:t>】</a:t>
            </a:r>
          </a:p>
          <a:p>
            <a:pPr algn="l"/>
            <a:r>
              <a:rPr lang="ja-JP" altLang="en-US" sz="1100" b="1" dirty="0">
                <a:latin typeface="ＭＳ ゴシック" panose="020B0609070205080204" pitchFamily="49" charset="-128"/>
                <a:ea typeface="ＭＳ ゴシック" panose="020B0609070205080204" pitchFamily="49" charset="-128"/>
              </a:rPr>
              <a:t>○土砂等排出元証明書（様式第５号）</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排出元の管理者が発行したもの</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○土壌検査の試料を採取した位置図　○土壌検査の試料を採取した現場写真</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○検体試料採取調書（様式第６号）</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○土壌検査証明書（様式第７号）</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環境測量士が発行したもの　</a:t>
            </a:r>
          </a:p>
        </p:txBody>
      </p:sp>
      <p:sp>
        <p:nvSpPr>
          <p:cNvPr id="33" name="タイトル 1"/>
          <p:cNvSpPr txBox="1">
            <a:spLocks/>
          </p:cNvSpPr>
          <p:nvPr/>
        </p:nvSpPr>
        <p:spPr>
          <a:xfrm>
            <a:off x="2364997" y="5564325"/>
            <a:ext cx="4937376" cy="31557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事業の変更、廃止、休止</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該当する場合のみ</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事業内容を変更するときは、変更届出書（様式第</a:t>
            </a:r>
            <a:r>
              <a:rPr lang="en-US" altLang="ja-JP" sz="1200" b="1" dirty="0">
                <a:latin typeface="ＭＳ ゴシック" panose="020B0609070205080204" pitchFamily="49" charset="-128"/>
                <a:ea typeface="ＭＳ ゴシック" panose="020B0609070205080204" pitchFamily="49" charset="-128"/>
              </a:rPr>
              <a:t>3</a:t>
            </a:r>
            <a:r>
              <a:rPr lang="ja-JP" altLang="en-US" sz="1200" b="1" dirty="0">
                <a:latin typeface="ＭＳ ゴシック" panose="020B0609070205080204" pitchFamily="49" charset="-128"/>
                <a:ea typeface="ＭＳ ゴシック" panose="020B0609070205080204" pitchFamily="49" charset="-128"/>
              </a:rPr>
              <a:t>号）、事業を休止または廃止する場合は、廃止（休止）届出書（様式第</a:t>
            </a:r>
            <a:r>
              <a:rPr lang="en-US" altLang="ja-JP" sz="1200" b="1" dirty="0">
                <a:latin typeface="ＭＳ ゴシック" panose="020B0609070205080204" pitchFamily="49" charset="-128"/>
                <a:ea typeface="ＭＳ ゴシック" panose="020B0609070205080204" pitchFamily="49" charset="-128"/>
              </a:rPr>
              <a:t>10</a:t>
            </a:r>
            <a:r>
              <a:rPr lang="ja-JP" altLang="en-US" sz="1200" b="1" dirty="0">
                <a:latin typeface="ＭＳ ゴシック" panose="020B0609070205080204" pitchFamily="49" charset="-128"/>
                <a:ea typeface="ＭＳ ゴシック" panose="020B0609070205080204" pitchFamily="49" charset="-128"/>
              </a:rPr>
              <a:t>号）を提出してください。</a:t>
            </a:r>
            <a:endParaRPr lang="en-US" altLang="ja-JP" sz="1200" b="1" dirty="0">
              <a:latin typeface="ＭＳ ゴシック" panose="020B0609070205080204" pitchFamily="49" charset="-128"/>
              <a:ea typeface="ＭＳ ゴシック" panose="020B0609070205080204" pitchFamily="49" charset="-128"/>
            </a:endParaRPr>
          </a:p>
        </p:txBody>
      </p:sp>
      <p:sp>
        <p:nvSpPr>
          <p:cNvPr id="34" name="フローチャート: 代替処理 33"/>
          <p:cNvSpPr/>
          <p:nvPr/>
        </p:nvSpPr>
        <p:spPr>
          <a:xfrm>
            <a:off x="192503" y="8618001"/>
            <a:ext cx="2069432" cy="466725"/>
          </a:xfrm>
          <a:prstGeom prst="flowChartAlternateProcess">
            <a:avLst/>
          </a:prstGeom>
          <a:solidFill>
            <a:srgbClr val="C5E0B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事業完了届出</a:t>
            </a:r>
          </a:p>
        </p:txBody>
      </p:sp>
      <p:sp>
        <p:nvSpPr>
          <p:cNvPr id="35" name="タイトル 1"/>
          <p:cNvSpPr txBox="1">
            <a:spLocks/>
          </p:cNvSpPr>
          <p:nvPr/>
        </p:nvSpPr>
        <p:spPr>
          <a:xfrm>
            <a:off x="2364997" y="8476927"/>
            <a:ext cx="5143500" cy="615511"/>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latin typeface="ＭＳ ゴシック" panose="020B0609070205080204" pitchFamily="49" charset="-128"/>
                <a:ea typeface="ＭＳ ゴシック" panose="020B0609070205080204" pitchFamily="49" charset="-128"/>
              </a:rPr>
              <a:t>事業を完了した日から１０日以内に完了届出書（様式第</a:t>
            </a:r>
            <a:r>
              <a:rPr lang="en-US" altLang="ja-JP" sz="1200" b="1" dirty="0">
                <a:latin typeface="ＭＳ ゴシック" panose="020B0609070205080204" pitchFamily="49" charset="-128"/>
                <a:ea typeface="ＭＳ ゴシック" panose="020B0609070205080204" pitchFamily="49" charset="-128"/>
              </a:rPr>
              <a:t>9</a:t>
            </a:r>
            <a:r>
              <a:rPr lang="ja-JP" altLang="en-US" sz="1200" b="1" dirty="0">
                <a:latin typeface="ＭＳ ゴシック" panose="020B0609070205080204" pitchFamily="49" charset="-128"/>
                <a:ea typeface="ＭＳ ゴシック" panose="020B0609070205080204" pitchFamily="49" charset="-128"/>
              </a:rPr>
              <a:t>号）を提出</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してください。</a:t>
            </a:r>
          </a:p>
        </p:txBody>
      </p:sp>
      <p:sp>
        <p:nvSpPr>
          <p:cNvPr id="37" name="下矢印 36"/>
          <p:cNvSpPr/>
          <p:nvPr/>
        </p:nvSpPr>
        <p:spPr>
          <a:xfrm>
            <a:off x="860505" y="5648930"/>
            <a:ext cx="733425" cy="569182"/>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下矢印 37"/>
          <p:cNvSpPr/>
          <p:nvPr/>
        </p:nvSpPr>
        <p:spPr>
          <a:xfrm>
            <a:off x="860507" y="3388663"/>
            <a:ext cx="733425" cy="517206"/>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下矢印 38"/>
          <p:cNvSpPr/>
          <p:nvPr/>
        </p:nvSpPr>
        <p:spPr>
          <a:xfrm>
            <a:off x="860507" y="4448719"/>
            <a:ext cx="733425" cy="668224"/>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代替処理 17">
            <a:extLst>
              <a:ext uri="{FF2B5EF4-FFF2-40B4-BE49-F238E27FC236}">
                <a16:creationId xmlns:a16="http://schemas.microsoft.com/office/drawing/2014/main" id="{DBF02F17-1EFE-4183-A53F-D4E3B0CFE59D}"/>
              </a:ext>
            </a:extLst>
          </p:cNvPr>
          <p:cNvSpPr/>
          <p:nvPr/>
        </p:nvSpPr>
        <p:spPr>
          <a:xfrm>
            <a:off x="192502" y="6271452"/>
            <a:ext cx="2069433" cy="466725"/>
          </a:xfrm>
          <a:prstGeom prst="flowChartAlternateProcess">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土壌検査（完了後）</a:t>
            </a:r>
          </a:p>
        </p:txBody>
      </p:sp>
      <p:sp>
        <p:nvSpPr>
          <p:cNvPr id="19" name="タイトル 1">
            <a:extLst>
              <a:ext uri="{FF2B5EF4-FFF2-40B4-BE49-F238E27FC236}">
                <a16:creationId xmlns:a16="http://schemas.microsoft.com/office/drawing/2014/main" id="{A84DC9E2-2B3D-4B1B-B1C7-0325FFBA7B54}"/>
              </a:ext>
            </a:extLst>
          </p:cNvPr>
          <p:cNvSpPr txBox="1">
            <a:spLocks/>
          </p:cNvSpPr>
          <p:nvPr/>
        </p:nvSpPr>
        <p:spPr>
          <a:xfrm>
            <a:off x="2364997" y="6616642"/>
            <a:ext cx="4937376" cy="31557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latin typeface="ＭＳ ゴシック" panose="020B0609070205080204" pitchFamily="49" charset="-128"/>
                <a:ea typeface="ＭＳ ゴシック" panose="020B0609070205080204" pitchFamily="49" charset="-128"/>
              </a:rPr>
              <a:t>搬入先で土壌検査を実施してください。（埋立等区域から排出される水がある場合は水質検査も必要です。）</a:t>
            </a:r>
            <a:endParaRPr lang="en-US" altLang="ja-JP" sz="1200" b="1" dirty="0">
              <a:latin typeface="ＭＳ ゴシック" panose="020B0609070205080204" pitchFamily="49" charset="-128"/>
              <a:ea typeface="ＭＳ ゴシック" panose="020B0609070205080204" pitchFamily="49" charset="-128"/>
            </a:endParaRPr>
          </a:p>
          <a:p>
            <a:pPr algn="l"/>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完了後の土壌検査（試料採取）は</a:t>
            </a:r>
            <a:r>
              <a:rPr lang="ja-JP" altLang="en-US" sz="1200" b="1" dirty="0">
                <a:solidFill>
                  <a:srgbClr val="FF0000"/>
                </a:solidFill>
                <a:latin typeface="ＭＳ ゴシック" panose="020B0609070205080204" pitchFamily="49" charset="-128"/>
                <a:ea typeface="ＭＳ ゴシック" panose="020B0609070205080204" pitchFamily="49" charset="-128"/>
              </a:rPr>
              <a:t>村職員の立ち会いが必要</a:t>
            </a:r>
            <a:r>
              <a:rPr lang="ja-JP" altLang="en-US" sz="1200" b="1" dirty="0">
                <a:latin typeface="ＭＳ ゴシック" panose="020B0609070205080204" pitchFamily="49" charset="-128"/>
                <a:ea typeface="ＭＳ ゴシック" panose="020B0609070205080204" pitchFamily="49" charset="-128"/>
              </a:rPr>
              <a:t>となります。事前に実施日時等を村に報告してください。</a:t>
            </a:r>
            <a:endParaRPr lang="en-US" altLang="ja-JP" sz="1200" b="1" dirty="0">
              <a:latin typeface="ＭＳ ゴシック" panose="020B0609070205080204" pitchFamily="49" charset="-128"/>
              <a:ea typeface="ＭＳ ゴシック" panose="020B0609070205080204" pitchFamily="49" charset="-128"/>
            </a:endParaRPr>
          </a:p>
        </p:txBody>
      </p:sp>
      <p:sp>
        <p:nvSpPr>
          <p:cNvPr id="20" name="下矢印 36">
            <a:extLst>
              <a:ext uri="{FF2B5EF4-FFF2-40B4-BE49-F238E27FC236}">
                <a16:creationId xmlns:a16="http://schemas.microsoft.com/office/drawing/2014/main" id="{26F795C5-392D-485E-AA83-040A5C950802}"/>
              </a:ext>
            </a:extLst>
          </p:cNvPr>
          <p:cNvSpPr/>
          <p:nvPr/>
        </p:nvSpPr>
        <p:spPr>
          <a:xfrm>
            <a:off x="862614" y="6792357"/>
            <a:ext cx="733425" cy="552973"/>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代替処理 20">
            <a:extLst>
              <a:ext uri="{FF2B5EF4-FFF2-40B4-BE49-F238E27FC236}">
                <a16:creationId xmlns:a16="http://schemas.microsoft.com/office/drawing/2014/main" id="{84103580-0B51-479B-8984-2BEDEF6C1C52}"/>
              </a:ext>
            </a:extLst>
          </p:cNvPr>
          <p:cNvSpPr/>
          <p:nvPr/>
        </p:nvSpPr>
        <p:spPr>
          <a:xfrm>
            <a:off x="192502" y="7387598"/>
            <a:ext cx="2069433" cy="449196"/>
          </a:xfrm>
          <a:prstGeom prst="flowChartAlternateProcess">
            <a:avLst/>
          </a:prstGeom>
          <a:solidFill>
            <a:srgbClr val="C5E0B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検査結果届出</a:t>
            </a:r>
          </a:p>
        </p:txBody>
      </p:sp>
      <p:sp>
        <p:nvSpPr>
          <p:cNvPr id="22" name="タイトル 1">
            <a:extLst>
              <a:ext uri="{FF2B5EF4-FFF2-40B4-BE49-F238E27FC236}">
                <a16:creationId xmlns:a16="http://schemas.microsoft.com/office/drawing/2014/main" id="{27AB0DDA-49C6-43AF-B440-16A0AE348674}"/>
              </a:ext>
            </a:extLst>
          </p:cNvPr>
          <p:cNvSpPr txBox="1">
            <a:spLocks/>
          </p:cNvSpPr>
          <p:nvPr/>
        </p:nvSpPr>
        <p:spPr>
          <a:xfrm>
            <a:off x="2364997" y="8074427"/>
            <a:ext cx="4937376" cy="31557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latin typeface="ＭＳ ゴシック" panose="020B0609070205080204" pitchFamily="49" charset="-128"/>
                <a:ea typeface="ＭＳ ゴシック" panose="020B0609070205080204" pitchFamily="49" charset="-128"/>
              </a:rPr>
              <a:t>土壌（水質）検査後、土壌検査等報告書（様式第</a:t>
            </a:r>
            <a:r>
              <a:rPr lang="en-US" altLang="ja-JP" sz="1200" b="1" dirty="0">
                <a:latin typeface="ＭＳ ゴシック" panose="020B0609070205080204" pitchFamily="49" charset="-128"/>
                <a:ea typeface="ＭＳ ゴシック" panose="020B0609070205080204" pitchFamily="49" charset="-128"/>
              </a:rPr>
              <a:t>12</a:t>
            </a:r>
            <a:r>
              <a:rPr lang="ja-JP" altLang="en-US" sz="1200" b="1" dirty="0">
                <a:latin typeface="ＭＳ ゴシック" panose="020B0609070205080204" pitchFamily="49" charset="-128"/>
                <a:ea typeface="ＭＳ ゴシック" panose="020B0609070205080204" pitchFamily="49" charset="-128"/>
              </a:rPr>
              <a:t>号）及び添付書類を提出してください。</a:t>
            </a:r>
            <a:endParaRPr lang="en-US" altLang="ja-JP" sz="1200" b="1" dirty="0">
              <a:latin typeface="ＭＳ ゴシック" panose="020B0609070205080204" pitchFamily="49" charset="-128"/>
              <a:ea typeface="ＭＳ ゴシック" panose="020B0609070205080204" pitchFamily="49" charset="-128"/>
            </a:endParaRPr>
          </a:p>
          <a:p>
            <a:pPr algn="l"/>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添付書類</a:t>
            </a:r>
            <a:r>
              <a:rPr lang="en-US" altLang="ja-JP" sz="1100" b="1" dirty="0">
                <a:latin typeface="ＭＳ ゴシック" panose="020B0609070205080204" pitchFamily="49" charset="-128"/>
                <a:ea typeface="ＭＳ ゴシック" panose="020B0609070205080204" pitchFamily="49" charset="-128"/>
              </a:rPr>
              <a:t>】</a:t>
            </a:r>
          </a:p>
          <a:p>
            <a:pPr algn="l"/>
            <a:r>
              <a:rPr lang="ja-JP" altLang="en-US" sz="1100" b="1" dirty="0">
                <a:latin typeface="ＭＳ ゴシック" panose="020B0609070205080204" pitchFamily="49" charset="-128"/>
                <a:ea typeface="ＭＳ ゴシック" panose="020B0609070205080204" pitchFamily="49" charset="-128"/>
              </a:rPr>
              <a:t>○土壌検査の試料を採取した位置図 ○土壌検査の試料を採取した現場写真</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○検体試料採取調書（様式第</a:t>
            </a:r>
            <a:r>
              <a:rPr lang="en-US" altLang="ja-JP" sz="1100" b="1" dirty="0">
                <a:latin typeface="ＭＳ ゴシック" panose="020B0609070205080204" pitchFamily="49" charset="-128"/>
                <a:ea typeface="ＭＳ ゴシック" panose="020B0609070205080204" pitchFamily="49" charset="-128"/>
              </a:rPr>
              <a:t>6</a:t>
            </a:r>
            <a:r>
              <a:rPr lang="ja-JP" altLang="en-US" sz="1100" b="1" dirty="0">
                <a:latin typeface="ＭＳ ゴシック" panose="020B0609070205080204" pitchFamily="49" charset="-128"/>
                <a:ea typeface="ＭＳ ゴシック" panose="020B0609070205080204" pitchFamily="49" charset="-128"/>
              </a:rPr>
              <a:t>号）</a:t>
            </a:r>
            <a:endParaRPr lang="en-US" altLang="ja-JP" sz="1100" b="1" dirty="0">
              <a:latin typeface="ＭＳ ゴシック" panose="020B0609070205080204" pitchFamily="49" charset="-128"/>
              <a:ea typeface="ＭＳ ゴシック" panose="020B0609070205080204" pitchFamily="49" charset="-128"/>
            </a:endParaRPr>
          </a:p>
          <a:p>
            <a:pPr algn="l"/>
            <a:r>
              <a:rPr lang="ja-JP" altLang="en-US" sz="1100" b="1" dirty="0">
                <a:latin typeface="ＭＳ ゴシック" panose="020B0609070205080204" pitchFamily="49" charset="-128"/>
                <a:ea typeface="ＭＳ ゴシック" panose="020B0609070205080204" pitchFamily="49" charset="-128"/>
              </a:rPr>
              <a:t>○土壌検査証明書（様式第</a:t>
            </a:r>
            <a:r>
              <a:rPr lang="en-US" altLang="ja-JP" sz="1100" b="1" dirty="0">
                <a:latin typeface="ＭＳ ゴシック" panose="020B0609070205080204" pitchFamily="49" charset="-128"/>
                <a:ea typeface="ＭＳ ゴシック" panose="020B0609070205080204" pitchFamily="49" charset="-128"/>
              </a:rPr>
              <a:t>7</a:t>
            </a:r>
            <a:r>
              <a:rPr lang="ja-JP" altLang="en-US" sz="1100" b="1" dirty="0">
                <a:latin typeface="ＭＳ ゴシック" panose="020B0609070205080204" pitchFamily="49" charset="-128"/>
                <a:ea typeface="ＭＳ ゴシック" panose="020B0609070205080204" pitchFamily="49" charset="-128"/>
              </a:rPr>
              <a:t>号）</a:t>
            </a:r>
            <a:r>
              <a:rPr lang="en-US" altLang="ja-JP" sz="1100" b="1" dirty="0">
                <a:latin typeface="ＭＳ ゴシック" panose="020B0609070205080204" pitchFamily="49" charset="-128"/>
                <a:ea typeface="ＭＳ ゴシック" panose="020B0609070205080204" pitchFamily="49" charset="-128"/>
              </a:rPr>
              <a:t>※</a:t>
            </a:r>
            <a:r>
              <a:rPr lang="ja-JP" altLang="en-US" sz="1100" b="1" dirty="0">
                <a:latin typeface="ＭＳ ゴシック" panose="020B0609070205080204" pitchFamily="49" charset="-128"/>
                <a:ea typeface="ＭＳ ゴシック" panose="020B0609070205080204" pitchFamily="49" charset="-128"/>
              </a:rPr>
              <a:t>環境測量士が発行したもの</a:t>
            </a:r>
            <a:endParaRPr lang="en-US" altLang="ja-JP" sz="1100" b="1" dirty="0">
              <a:latin typeface="ＭＳ ゴシック" panose="020B0609070205080204" pitchFamily="49" charset="-128"/>
              <a:ea typeface="ＭＳ ゴシック" panose="020B0609070205080204" pitchFamily="49" charset="-128"/>
            </a:endParaRPr>
          </a:p>
        </p:txBody>
      </p:sp>
      <p:sp>
        <p:nvSpPr>
          <p:cNvPr id="23" name="下矢印 36">
            <a:extLst>
              <a:ext uri="{FF2B5EF4-FFF2-40B4-BE49-F238E27FC236}">
                <a16:creationId xmlns:a16="http://schemas.microsoft.com/office/drawing/2014/main" id="{169B5086-B188-43E3-9ECE-9BE570336D40}"/>
              </a:ext>
            </a:extLst>
          </p:cNvPr>
          <p:cNvSpPr/>
          <p:nvPr/>
        </p:nvSpPr>
        <p:spPr>
          <a:xfrm>
            <a:off x="860505" y="7879062"/>
            <a:ext cx="733425" cy="706309"/>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2227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タイトル 1"/>
          <p:cNvSpPr txBox="1">
            <a:spLocks/>
          </p:cNvSpPr>
          <p:nvPr/>
        </p:nvSpPr>
        <p:spPr>
          <a:xfrm>
            <a:off x="1027906" y="1163524"/>
            <a:ext cx="5143500" cy="80479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土壌の汚染を生じさせるおそれのある土砂等が拡散するのを防止するよう努めるとともに、排出する土砂等による埋立て等が適正に行われるように、埋立て等を行う事業者に協力してください。</a:t>
            </a:r>
            <a:endParaRPr lang="ja-JP" altLang="en-US" sz="1200" b="1" dirty="0">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444975" y="565683"/>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４　土砂等を排出する事業者の方へ</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9" name="角丸四角形 18"/>
          <p:cNvSpPr/>
          <p:nvPr/>
        </p:nvSpPr>
        <p:spPr>
          <a:xfrm>
            <a:off x="444976" y="2130639"/>
            <a:ext cx="4048125"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５　土地の所有者の方へ</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p:txBody>
      </p:sp>
      <p:sp>
        <p:nvSpPr>
          <p:cNvPr id="20" name="角丸四角形 19"/>
          <p:cNvSpPr/>
          <p:nvPr/>
        </p:nvSpPr>
        <p:spPr>
          <a:xfrm>
            <a:off x="444975" y="3966237"/>
            <a:ext cx="6571458" cy="466725"/>
          </a:xfrm>
          <a:prstGeom prst="roundRect">
            <a:avLst/>
          </a:prstGeom>
          <a:solidFill>
            <a:schemeClr val="accent6">
              <a:lumMod val="40000"/>
              <a:lumOff val="60000"/>
            </a:schemeClr>
          </a:solidFill>
          <a:ln w="254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a:p>
            <a:r>
              <a:rPr lang="ja-JP" altLang="en-US" b="1" dirty="0">
                <a:ln w="10160">
                  <a:noFill/>
                  <a:prstDash val="solid"/>
                </a:ln>
                <a:solidFill>
                  <a:schemeClr val="accent5">
                    <a:lumMod val="75000"/>
                  </a:schemeClr>
                </a:solidFill>
                <a:effectLst>
                  <a:outerShdw blurRad="38100" dist="22860" dir="5400000" algn="tl" rotWithShape="0">
                    <a:srgbClr val="000000">
                      <a:alpha val="30000"/>
                    </a:srgbClr>
                  </a:outerShdw>
                </a:effectLst>
              </a:rPr>
              <a:t>６　条例等に違反した場合、刑罰が科されることがあります</a:t>
            </a:r>
            <a:endParaRPr lang="en-US" altLang="ja-JP" b="1" dirty="0">
              <a:ln w="10160">
                <a:noFill/>
                <a:prstDash val="solid"/>
              </a:ln>
              <a:solidFill>
                <a:schemeClr val="accent5">
                  <a:lumMod val="75000"/>
                </a:schemeClr>
              </a:solidFill>
              <a:effectLst>
                <a:outerShdw blurRad="38100" dist="22860" dir="5400000" algn="tl" rotWithShape="0">
                  <a:srgbClr val="000000">
                    <a:alpha val="30000"/>
                  </a:srgbClr>
                </a:outerShdw>
              </a:effectLst>
            </a:endParaRPr>
          </a:p>
          <a:p>
            <a:endParaRPr lang="en-US" altLang="ja-JP"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2" name="タイトル 1"/>
          <p:cNvSpPr txBox="1">
            <a:spLocks/>
          </p:cNvSpPr>
          <p:nvPr/>
        </p:nvSpPr>
        <p:spPr>
          <a:xfrm>
            <a:off x="1027906" y="2766080"/>
            <a:ext cx="5143500" cy="804798"/>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　埋立て等を行う事業者に自分の土地を提供するときは、土壌の汚染を生じさせるおそれがないことを十分確認した上で提供してください。また、埋立て等の状況を十分把握し、異常や不審な点に気づいたら、直ちに村に相談してください。</a:t>
            </a:r>
            <a:endParaRPr lang="ja-JP" altLang="en-US" sz="1200" b="1" dirty="0">
              <a:latin typeface="ＭＳ ゴシック" panose="020B0609070205080204" pitchFamily="49" charset="-128"/>
              <a:ea typeface="ＭＳ ゴシック" panose="020B0609070205080204" pitchFamily="49" charset="-128"/>
            </a:endParaRPr>
          </a:p>
        </p:txBody>
      </p:sp>
      <p:sp>
        <p:nvSpPr>
          <p:cNvPr id="26" name="正方形/長方形 25"/>
          <p:cNvSpPr/>
          <p:nvPr/>
        </p:nvSpPr>
        <p:spPr>
          <a:xfrm>
            <a:off x="830341" y="7433582"/>
            <a:ext cx="5800727" cy="1283045"/>
          </a:xfrm>
          <a:prstGeom prst="rect">
            <a:avLst/>
          </a:prstGeom>
          <a:pattFill prst="pct50">
            <a:fgClr>
              <a:schemeClr val="accent6">
                <a:lumMod val="60000"/>
                <a:lumOff val="40000"/>
              </a:schemeClr>
            </a:fgClr>
            <a:bgClr>
              <a:schemeClr val="bg1"/>
            </a:bgClr>
          </a:pattFill>
        </p:spPr>
        <p:txBody>
          <a:bodyPr wrap="square" lIns="51435" tIns="25718" rIns="51435" bIns="25718">
            <a:spAutoFit/>
          </a:bodyPr>
          <a:lstStyle/>
          <a:p>
            <a:r>
              <a:rPr lang="ja-JP" altLang="en-US" sz="1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a:t>
            </a:r>
            <a:r>
              <a:rPr lang="en-US" altLang="ja-JP" sz="1600" b="1" dirty="0">
                <a:ln w="10160">
                  <a:noFill/>
                  <a:prstDash val="solid"/>
                </a:ln>
                <a:effectLst>
                  <a:outerShdw blurRad="38100" dist="22860" dir="5400000" algn="tl" rotWithShape="0">
                    <a:srgbClr val="000000">
                      <a:alpha val="30000"/>
                    </a:srgbClr>
                  </a:outerShdw>
                </a:effectLst>
              </a:rPr>
              <a:t>〖</a:t>
            </a:r>
            <a:r>
              <a:rPr lang="ja-JP" altLang="en-US" sz="1600" b="1" dirty="0">
                <a:ln w="10160">
                  <a:noFill/>
                  <a:prstDash val="solid"/>
                </a:ln>
                <a:effectLst>
                  <a:outerShdw blurRad="38100" dist="22860" dir="5400000" algn="tl" rotWithShape="0">
                    <a:srgbClr val="000000">
                      <a:alpha val="30000"/>
                    </a:srgbClr>
                  </a:outerShdw>
                </a:effectLst>
              </a:rPr>
              <a:t>問い合わせ先</a:t>
            </a:r>
            <a:r>
              <a:rPr lang="en-US" altLang="ja-JP" sz="1600" b="1" dirty="0">
                <a:ln w="10160">
                  <a:noFill/>
                  <a:prstDash val="solid"/>
                </a:ln>
                <a:effectLst>
                  <a:outerShdw blurRad="38100" dist="22860" dir="5400000" algn="tl" rotWithShape="0">
                    <a:srgbClr val="000000">
                      <a:alpha val="30000"/>
                    </a:srgbClr>
                  </a:outerShdw>
                </a:effectLst>
              </a:rPr>
              <a:t>〗</a:t>
            </a:r>
            <a:r>
              <a:rPr lang="ja-JP" altLang="en-US" sz="1600" b="1" dirty="0">
                <a:ln w="10160">
                  <a:noFill/>
                  <a:prstDash val="solid"/>
                </a:ln>
                <a:effectLst>
                  <a:outerShdw blurRad="38100" dist="22860" dir="5400000" algn="tl" rotWithShape="0">
                    <a:srgbClr val="000000">
                      <a:alpha val="30000"/>
                    </a:srgbClr>
                  </a:outerShdw>
                </a:effectLst>
              </a:rPr>
              <a:t>届出書提出窓口</a:t>
            </a:r>
            <a:endParaRPr lang="en-US" altLang="ja-JP" sz="1600" b="1" dirty="0">
              <a:ln w="10160">
                <a:noFill/>
                <a:prstDash val="solid"/>
              </a:ln>
              <a:effectLst>
                <a:outerShdw blurRad="38100" dist="22860" dir="5400000" algn="tl" rotWithShape="0">
                  <a:srgbClr val="000000">
                    <a:alpha val="30000"/>
                  </a:srgbClr>
                </a:outerShdw>
              </a:effectLst>
            </a:endParaRPr>
          </a:p>
          <a:p>
            <a:pPr algn="ctr"/>
            <a:r>
              <a:rPr lang="ja-JP" altLang="en-US" sz="1600" b="1" dirty="0">
                <a:ln w="10160">
                  <a:noFill/>
                  <a:prstDash val="solid"/>
                </a:ln>
                <a:effectLst>
                  <a:outerShdw blurRad="38100" dist="22860" dir="5400000" algn="tl" rotWithShape="0">
                    <a:srgbClr val="000000">
                      <a:alpha val="30000"/>
                    </a:srgbClr>
                  </a:outerShdw>
                </a:effectLst>
              </a:rPr>
              <a:t>榛東村役場　住民生活課</a:t>
            </a:r>
            <a:endParaRPr lang="en-US" altLang="ja-JP" sz="1600" b="1" dirty="0">
              <a:ln w="10160">
                <a:noFill/>
                <a:prstDash val="solid"/>
              </a:ln>
              <a:effectLst>
                <a:outerShdw blurRad="38100" dist="22860" dir="5400000" algn="tl" rotWithShape="0">
                  <a:srgbClr val="000000">
                    <a:alpha val="30000"/>
                  </a:srgbClr>
                </a:outerShdw>
              </a:effectLst>
            </a:endParaRPr>
          </a:p>
          <a:p>
            <a:pPr algn="ctr"/>
            <a:r>
              <a:rPr lang="ja-JP" altLang="en-US" sz="1600" b="1" dirty="0">
                <a:ln w="10160">
                  <a:noFill/>
                  <a:prstDash val="solid"/>
                </a:ln>
                <a:effectLst>
                  <a:outerShdw blurRad="38100" dist="22860" dir="5400000" algn="tl" rotWithShape="0">
                    <a:srgbClr val="000000">
                      <a:alpha val="30000"/>
                    </a:srgbClr>
                  </a:outerShdw>
                </a:effectLst>
              </a:rPr>
              <a:t>〒</a:t>
            </a:r>
            <a:r>
              <a:rPr lang="en-US" altLang="ja-JP" sz="1600" b="1" dirty="0">
                <a:ln w="10160">
                  <a:noFill/>
                  <a:prstDash val="solid"/>
                </a:ln>
                <a:effectLst>
                  <a:outerShdw blurRad="38100" dist="22860" dir="5400000" algn="tl" rotWithShape="0">
                    <a:srgbClr val="000000">
                      <a:alpha val="30000"/>
                    </a:srgbClr>
                  </a:outerShdw>
                </a:effectLst>
              </a:rPr>
              <a:t>370-3593</a:t>
            </a:r>
            <a:r>
              <a:rPr lang="ja-JP" altLang="en-US" sz="1600" b="1" dirty="0">
                <a:ln w="10160">
                  <a:noFill/>
                  <a:prstDash val="solid"/>
                </a:ln>
                <a:effectLst>
                  <a:outerShdw blurRad="38100" dist="22860" dir="5400000" algn="tl" rotWithShape="0">
                    <a:srgbClr val="000000">
                      <a:alpha val="30000"/>
                    </a:srgbClr>
                  </a:outerShdw>
                </a:effectLst>
              </a:rPr>
              <a:t>　群馬県北群馬郡榛東村大字新井</a:t>
            </a:r>
            <a:r>
              <a:rPr lang="en-US" altLang="ja-JP" sz="1600" b="1" dirty="0">
                <a:ln w="10160">
                  <a:noFill/>
                  <a:prstDash val="solid"/>
                </a:ln>
                <a:effectLst>
                  <a:outerShdw blurRad="38100" dist="22860" dir="5400000" algn="tl" rotWithShape="0">
                    <a:srgbClr val="000000">
                      <a:alpha val="30000"/>
                    </a:srgbClr>
                  </a:outerShdw>
                </a:effectLst>
              </a:rPr>
              <a:t>790-1</a:t>
            </a:r>
          </a:p>
          <a:p>
            <a:r>
              <a:rPr lang="ja-JP" altLang="en-US" sz="1600" b="1" dirty="0">
                <a:ln w="10160">
                  <a:noFill/>
                  <a:prstDash val="solid"/>
                </a:ln>
                <a:effectLst>
                  <a:outerShdw blurRad="38100" dist="22860" dir="5400000" algn="tl" rotWithShape="0">
                    <a:srgbClr val="000000">
                      <a:alpha val="30000"/>
                    </a:srgbClr>
                  </a:outerShdw>
                </a:effectLst>
              </a:rPr>
              <a:t>　　　　　　　　　電話：</a:t>
            </a:r>
            <a:r>
              <a:rPr lang="en-US" altLang="ja-JP" sz="1600" b="1" dirty="0">
                <a:ln w="10160">
                  <a:noFill/>
                  <a:prstDash val="solid"/>
                </a:ln>
                <a:effectLst>
                  <a:outerShdw blurRad="38100" dist="22860" dir="5400000" algn="tl" rotWithShape="0">
                    <a:srgbClr val="000000">
                      <a:alpha val="30000"/>
                    </a:srgbClr>
                  </a:outerShdw>
                </a:effectLst>
              </a:rPr>
              <a:t>0279-54-2211(</a:t>
            </a:r>
            <a:r>
              <a:rPr lang="ja-JP" altLang="en-US" sz="1600" b="1" dirty="0">
                <a:ln w="10160">
                  <a:noFill/>
                  <a:prstDash val="solid"/>
                </a:ln>
                <a:effectLst>
                  <a:outerShdw blurRad="38100" dist="22860" dir="5400000" algn="tl" rotWithShape="0">
                    <a:srgbClr val="000000">
                      <a:alpha val="30000"/>
                    </a:srgbClr>
                  </a:outerShdw>
                </a:effectLst>
              </a:rPr>
              <a:t>内線</a:t>
            </a:r>
            <a:r>
              <a:rPr lang="en-US" altLang="ja-JP" sz="1600" b="1" dirty="0">
                <a:ln w="10160">
                  <a:noFill/>
                  <a:prstDash val="solid"/>
                </a:ln>
                <a:effectLst>
                  <a:outerShdw blurRad="38100" dist="22860" dir="5400000" algn="tl" rotWithShape="0">
                    <a:srgbClr val="000000">
                      <a:alpha val="30000"/>
                    </a:srgbClr>
                  </a:outerShdw>
                </a:effectLst>
              </a:rPr>
              <a:t>123)</a:t>
            </a:r>
          </a:p>
          <a:p>
            <a:r>
              <a:rPr lang="ja-JP" altLang="en-US" sz="1600" b="1" dirty="0">
                <a:ln w="10160">
                  <a:noFill/>
                  <a:prstDash val="solid"/>
                </a:ln>
                <a:effectLst>
                  <a:outerShdw blurRad="38100" dist="22860" dir="5400000" algn="tl" rotWithShape="0">
                    <a:srgbClr val="000000">
                      <a:alpha val="30000"/>
                    </a:srgbClr>
                  </a:outerShdw>
                </a:effectLst>
              </a:rPr>
              <a:t>　　　　　　　　　</a:t>
            </a:r>
            <a:r>
              <a:rPr lang="en-US" altLang="ja-JP" sz="1600" b="1" dirty="0">
                <a:ln w="10160">
                  <a:noFill/>
                  <a:prstDash val="solid"/>
                </a:ln>
                <a:effectLst>
                  <a:outerShdw blurRad="38100" dist="22860" dir="5400000" algn="tl" rotWithShape="0">
                    <a:srgbClr val="000000">
                      <a:alpha val="30000"/>
                    </a:srgbClr>
                  </a:outerShdw>
                </a:effectLst>
              </a:rPr>
              <a:t>FAX</a:t>
            </a:r>
            <a:r>
              <a:rPr lang="ja-JP" altLang="en-US" sz="1600" b="1" dirty="0">
                <a:ln w="10160">
                  <a:noFill/>
                  <a:prstDash val="solid"/>
                </a:ln>
                <a:effectLst>
                  <a:outerShdw blurRad="38100" dist="22860" dir="5400000" algn="tl" rotWithShape="0">
                    <a:srgbClr val="000000">
                      <a:alpha val="30000"/>
                    </a:srgbClr>
                  </a:outerShdw>
                </a:effectLst>
              </a:rPr>
              <a:t>：</a:t>
            </a:r>
            <a:r>
              <a:rPr lang="en-US" altLang="ja-JP" sz="1600" b="1" dirty="0">
                <a:ln w="10160">
                  <a:noFill/>
                  <a:prstDash val="solid"/>
                </a:ln>
                <a:effectLst>
                  <a:outerShdw blurRad="38100" dist="22860" dir="5400000" algn="tl" rotWithShape="0">
                    <a:srgbClr val="000000">
                      <a:alpha val="30000"/>
                    </a:srgbClr>
                  </a:outerShdw>
                </a:effectLst>
              </a:rPr>
              <a:t>0279-54-8225</a:t>
            </a:r>
            <a:endParaRPr lang="ja-JP" altLang="en-US" sz="1600" b="1" dirty="0">
              <a:ln w="10160">
                <a:noFill/>
                <a:prstDash val="solid"/>
              </a:ln>
              <a:effectLst>
                <a:outerShdw blurRad="38100" dist="22860" dir="5400000" algn="tl" rotWithShape="0">
                  <a:srgbClr val="000000">
                    <a:alpha val="30000"/>
                  </a:srgbClr>
                </a:outerShdw>
              </a:effectLst>
            </a:endParaRPr>
          </a:p>
        </p:txBody>
      </p:sp>
      <p:sp>
        <p:nvSpPr>
          <p:cNvPr id="11" name="タイトル 1">
            <a:extLst>
              <a:ext uri="{FF2B5EF4-FFF2-40B4-BE49-F238E27FC236}">
                <a16:creationId xmlns:a16="http://schemas.microsoft.com/office/drawing/2014/main" id="{9A2EB04A-00B5-4CE3-A126-8D4E004A8D3F}"/>
              </a:ext>
            </a:extLst>
          </p:cNvPr>
          <p:cNvSpPr txBox="1">
            <a:spLocks/>
          </p:cNvSpPr>
          <p:nvPr/>
        </p:nvSpPr>
        <p:spPr>
          <a:xfrm>
            <a:off x="1027906" y="5936503"/>
            <a:ext cx="5143500" cy="113640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350" b="1" dirty="0">
                <a:latin typeface="ＭＳ ゴシック" panose="020B0609070205080204" pitchFamily="49" charset="-128"/>
                <a:ea typeface="ＭＳ ゴシック" panose="020B0609070205080204" pitchFamily="49" charset="-128"/>
              </a:rPr>
              <a:t>○措置命令違反</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solidFill>
                  <a:srgbClr val="FF0000"/>
                </a:solidFill>
                <a:latin typeface="ＭＳ ゴシック" panose="020B0609070205080204" pitchFamily="49" charset="-128"/>
                <a:ea typeface="ＭＳ ゴシック" panose="020B0609070205080204" pitchFamily="49" charset="-128"/>
              </a:rPr>
              <a:t>→２年以下の拘禁刑または１００万円以下の罰金</a:t>
            </a:r>
            <a:endParaRPr lang="en-US" altLang="ja-JP" sz="1350" b="1" dirty="0">
              <a:solidFill>
                <a:srgbClr val="FF0000"/>
              </a:solidFill>
              <a:latin typeface="ＭＳ ゴシック" panose="020B0609070205080204" pitchFamily="49" charset="-128"/>
              <a:ea typeface="ＭＳ ゴシック" panose="020B0609070205080204" pitchFamily="49" charset="-128"/>
            </a:endParaRPr>
          </a:p>
          <a:p>
            <a:pPr algn="l"/>
            <a:endParaRPr lang="en-US" altLang="ja-JP" sz="1350" b="1" dirty="0">
              <a:solidFill>
                <a:srgbClr val="FF0000"/>
              </a:solidFill>
              <a:latin typeface="ＭＳ ゴシック" panose="020B0609070205080204" pitchFamily="49" charset="-128"/>
              <a:ea typeface="ＭＳ ゴシック" panose="020B0609070205080204" pitchFamily="49" charset="-128"/>
            </a:endParaRPr>
          </a:p>
          <a:p>
            <a:pPr algn="l"/>
            <a:r>
              <a:rPr lang="ja-JP" altLang="en-US" sz="1350" b="1" dirty="0">
                <a:latin typeface="ＭＳ ゴシック" panose="020B0609070205080204" pitchFamily="49" charset="-128"/>
                <a:ea typeface="ＭＳ ゴシック" panose="020B0609070205080204" pitchFamily="49" charset="-128"/>
              </a:rPr>
              <a:t>○搬入禁止命令違反、改善命令違反</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solidFill>
                  <a:srgbClr val="FF0000"/>
                </a:solidFill>
                <a:latin typeface="ＭＳ ゴシック" panose="020B0609070205080204" pitchFamily="49" charset="-128"/>
                <a:ea typeface="ＭＳ ゴシック" panose="020B0609070205080204" pitchFamily="49" charset="-128"/>
              </a:rPr>
              <a:t>→１年以下の拘禁刑または１００万円以下の罰金</a:t>
            </a:r>
            <a:endParaRPr lang="en-US" altLang="ja-JP" sz="1350" b="1" dirty="0">
              <a:solidFill>
                <a:srgbClr val="FF0000"/>
              </a:solidFill>
              <a:latin typeface="ＭＳ ゴシック" panose="020B0609070205080204" pitchFamily="49" charset="-128"/>
              <a:ea typeface="ＭＳ ゴシック" panose="020B0609070205080204" pitchFamily="49" charset="-128"/>
            </a:endParaRPr>
          </a:p>
          <a:p>
            <a:pPr algn="l"/>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latin typeface="ＭＳ ゴシック" panose="020B0609070205080204" pitchFamily="49" charset="-128"/>
                <a:ea typeface="ＭＳ ゴシック" panose="020B0609070205080204" pitchFamily="49" charset="-128"/>
              </a:rPr>
              <a:t>○搬入計画届出義務違反、搬入事前届出義務違反、変更届出義務違反、土壌検査・水質検査結果報告義務違反、立入検査忌避</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solidFill>
                  <a:srgbClr val="FF0000"/>
                </a:solidFill>
                <a:latin typeface="ＭＳ ゴシック" panose="020B0609070205080204" pitchFamily="49" charset="-128"/>
                <a:ea typeface="ＭＳ ゴシック" panose="020B0609070205080204" pitchFamily="49" charset="-128"/>
              </a:rPr>
              <a:t>→５０万円以下の罰金</a:t>
            </a:r>
            <a:endParaRPr lang="en-US" altLang="ja-JP" sz="1350" b="1" dirty="0">
              <a:solidFill>
                <a:srgbClr val="FF0000"/>
              </a:solidFill>
              <a:latin typeface="ＭＳ ゴシック" panose="020B0609070205080204" pitchFamily="49" charset="-128"/>
              <a:ea typeface="ＭＳ ゴシック" panose="020B0609070205080204" pitchFamily="49" charset="-128"/>
            </a:endParaRPr>
          </a:p>
          <a:p>
            <a:pPr algn="l"/>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latin typeface="ＭＳ ゴシック" panose="020B0609070205080204" pitchFamily="49" charset="-128"/>
                <a:ea typeface="ＭＳ ゴシック" panose="020B0609070205080204" pitchFamily="49" charset="-128"/>
              </a:rPr>
              <a:t>○軽微変更届出義務違反、小規模埋立て等事業完了届出義務違反、書類等保存義務違反</a:t>
            </a:r>
            <a:endParaRPr lang="en-US" altLang="ja-JP" sz="1350" b="1" dirty="0">
              <a:latin typeface="ＭＳ ゴシック" panose="020B0609070205080204" pitchFamily="49" charset="-128"/>
              <a:ea typeface="ＭＳ ゴシック" panose="020B0609070205080204" pitchFamily="49" charset="-128"/>
            </a:endParaRPr>
          </a:p>
          <a:p>
            <a:pPr algn="l"/>
            <a:r>
              <a:rPr lang="ja-JP" altLang="en-US" sz="1350" b="1" dirty="0">
                <a:solidFill>
                  <a:srgbClr val="FF0000"/>
                </a:solidFill>
                <a:latin typeface="ＭＳ ゴシック" panose="020B0609070205080204" pitchFamily="49" charset="-128"/>
                <a:ea typeface="ＭＳ ゴシック" panose="020B0609070205080204" pitchFamily="49" charset="-128"/>
              </a:rPr>
              <a:t>→３０万円以下の罰金</a:t>
            </a:r>
            <a:endParaRPr lang="en-US" altLang="ja-JP" sz="1350" b="1"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125649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456</TotalTime>
  <Words>1396</Words>
  <Application>Microsoft Office PowerPoint</Application>
  <PresentationFormat>ユーザー設定</PresentationFormat>
  <Paragraphs>99</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ＭＳ ゴシック</vt:lpstr>
      <vt:lpstr>Arial</vt:lpstr>
      <vt:lpstr>Calibri</vt:lpstr>
      <vt:lpstr>Calibri Light</vt:lpstr>
      <vt:lpstr>Office テーマ</vt:lpstr>
      <vt:lpstr>◇このリーフレットの用語の意味 ［土砂等］土砂及び土砂に混入し又は付着したもの  ［埋立て等］土地の埋立て、盛土、その他の土砂等の堆積  ［小規模埋立等事業］土砂等による埋立て等を行う区域以外の場所から排出され、又は採取された土砂等による埋立て等を行う事業であって、その区域の面積が500㎡以上3,000㎡未満であるもの</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榛東村土砂等による埋め立て等の規制に関する条例のあらまし</dc:title>
  <dc:creator>村上　誠</dc:creator>
  <cp:lastModifiedBy>岩崎　竜馬</cp:lastModifiedBy>
  <cp:revision>74</cp:revision>
  <cp:lastPrinted>2020-09-24T01:18:53Z</cp:lastPrinted>
  <dcterms:created xsi:type="dcterms:W3CDTF">2020-08-31T00:49:20Z</dcterms:created>
  <dcterms:modified xsi:type="dcterms:W3CDTF">2025-09-08T06:51:04Z</dcterms:modified>
</cp:coreProperties>
</file>